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0F20BD6-8F19-48B8-A3EF-60D0A4723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517716"/>
              </p:ext>
            </p:extLst>
          </p:nvPr>
        </p:nvGraphicFramePr>
        <p:xfrm>
          <a:off x="1777047" y="1960667"/>
          <a:ext cx="8637905" cy="101308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69155">
                  <a:extLst>
                    <a:ext uri="{9D8B030D-6E8A-4147-A177-3AD203B41FA5}">
                      <a16:colId xmlns:a16="http://schemas.microsoft.com/office/drawing/2014/main" val="2524036028"/>
                    </a:ext>
                  </a:extLst>
                </a:gridCol>
                <a:gridCol w="1041073">
                  <a:extLst>
                    <a:ext uri="{9D8B030D-6E8A-4147-A177-3AD203B41FA5}">
                      <a16:colId xmlns:a16="http://schemas.microsoft.com/office/drawing/2014/main" val="926276305"/>
                    </a:ext>
                  </a:extLst>
                </a:gridCol>
                <a:gridCol w="1041073">
                  <a:extLst>
                    <a:ext uri="{9D8B030D-6E8A-4147-A177-3AD203B41FA5}">
                      <a16:colId xmlns:a16="http://schemas.microsoft.com/office/drawing/2014/main" val="3962804991"/>
                    </a:ext>
                  </a:extLst>
                </a:gridCol>
                <a:gridCol w="1073192">
                  <a:extLst>
                    <a:ext uri="{9D8B030D-6E8A-4147-A177-3AD203B41FA5}">
                      <a16:colId xmlns:a16="http://schemas.microsoft.com/office/drawing/2014/main" val="3582285401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2029841447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3896529081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2590817914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4063328684"/>
                    </a:ext>
                  </a:extLst>
                </a:gridCol>
              </a:tblGrid>
              <a:tr h="7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Nombre de stagiaire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Taux de réussite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Taux et cause des abandons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Date de réalisation d'enquête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Satisfaction des stagiaires</a:t>
                      </a:r>
                      <a:endParaRPr lang="fr-FR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Taux de retour des enquêtes</a:t>
                      </a:r>
                      <a:endParaRPr lang="fr-FR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Taux d'interruption en cours</a:t>
                      </a:r>
                      <a:endParaRPr lang="fr-FR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Taux d'insertion dans l'emploi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592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cap="none" spc="50" dirty="0">
                          <a:ln w="0"/>
                          <a:solidFill>
                            <a:srgbClr val="0070C0"/>
                          </a:solidFill>
                          <a:effectLst>
                            <a:innerShdw blurRad="63500" dist="50800" dir="13500000">
                              <a:srgbClr val="000000">
                                <a:alpha val="50000"/>
                              </a:srgbClr>
                            </a:innerShdw>
                          </a:effectLst>
                        </a:rPr>
                        <a:t>1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mars-18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11801302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77742C6A-4E3B-444B-B093-92CDC219E19C}"/>
              </a:ext>
            </a:extLst>
          </p:cNvPr>
          <p:cNvSpPr txBox="1"/>
          <p:nvPr/>
        </p:nvSpPr>
        <p:spPr>
          <a:xfrm>
            <a:off x="1777047" y="1320749"/>
            <a:ext cx="1951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PROMO 2017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49E7EF-6218-4EA0-84BB-EE23E82BBB34}"/>
              </a:ext>
            </a:extLst>
          </p:cNvPr>
          <p:cNvSpPr/>
          <p:nvPr/>
        </p:nvSpPr>
        <p:spPr>
          <a:xfrm>
            <a:off x="1777047" y="3244334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PROMO 2019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AC42B1F3-E2D6-4ECB-B0F5-EA19B1294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166" y="3279635"/>
            <a:ext cx="231668" cy="298730"/>
          </a:xfrm>
          <a:prstGeom prst="rect">
            <a:avLst/>
          </a:prstGeom>
        </p:spPr>
      </p:pic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DF7110B2-4D24-4E83-8F2B-3AF805327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573884"/>
              </p:ext>
            </p:extLst>
          </p:nvPr>
        </p:nvGraphicFramePr>
        <p:xfrm>
          <a:off x="1777047" y="3743945"/>
          <a:ext cx="8637905" cy="101308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969155">
                  <a:extLst>
                    <a:ext uri="{9D8B030D-6E8A-4147-A177-3AD203B41FA5}">
                      <a16:colId xmlns:a16="http://schemas.microsoft.com/office/drawing/2014/main" val="2626787200"/>
                    </a:ext>
                  </a:extLst>
                </a:gridCol>
                <a:gridCol w="1041073">
                  <a:extLst>
                    <a:ext uri="{9D8B030D-6E8A-4147-A177-3AD203B41FA5}">
                      <a16:colId xmlns:a16="http://schemas.microsoft.com/office/drawing/2014/main" val="2034962039"/>
                    </a:ext>
                  </a:extLst>
                </a:gridCol>
                <a:gridCol w="1041073">
                  <a:extLst>
                    <a:ext uri="{9D8B030D-6E8A-4147-A177-3AD203B41FA5}">
                      <a16:colId xmlns:a16="http://schemas.microsoft.com/office/drawing/2014/main" val="3813882987"/>
                    </a:ext>
                  </a:extLst>
                </a:gridCol>
                <a:gridCol w="1073192">
                  <a:extLst>
                    <a:ext uri="{9D8B030D-6E8A-4147-A177-3AD203B41FA5}">
                      <a16:colId xmlns:a16="http://schemas.microsoft.com/office/drawing/2014/main" val="2239232681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1952815063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1785588774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2661436700"/>
                    </a:ext>
                  </a:extLst>
                </a:gridCol>
                <a:gridCol w="1128353">
                  <a:extLst>
                    <a:ext uri="{9D8B030D-6E8A-4147-A177-3AD203B41FA5}">
                      <a16:colId xmlns:a16="http://schemas.microsoft.com/office/drawing/2014/main" val="1874079563"/>
                    </a:ext>
                  </a:extLst>
                </a:gridCol>
              </a:tblGrid>
              <a:tr h="7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Nombre de stagiaire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Taux de réussite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Taux et cause des abandons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Date de réalisation d'enquête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Satisfaction des stagiaires</a:t>
                      </a:r>
                      <a:endParaRPr lang="fr-FR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Taux de retour des enquêtes</a:t>
                      </a:r>
                      <a:endParaRPr lang="fr-FR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</a:rPr>
                        <a:t>Taux d'interruption en cours</a:t>
                      </a:r>
                      <a:endParaRPr lang="fr-FR" sz="11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Taux d'insertion dans l'emploi</a:t>
                      </a:r>
                      <a:endParaRPr lang="fr-FR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1853174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mars-18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r>
                        <a:rPr lang="fr-F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fr-FR" sz="2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8351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417356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Personnalisé 1">
      <a:dk1>
        <a:srgbClr val="FFFFFF"/>
      </a:dk1>
      <a:lt1>
        <a:sysClr val="window" lastClr="FFFFFF"/>
      </a:lt1>
      <a:dk2>
        <a:srgbClr val="2D8DA8"/>
      </a:dk2>
      <a:lt2>
        <a:srgbClr val="E2DFCC"/>
      </a:lt2>
      <a:accent1>
        <a:srgbClr val="FFFF00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FFC000"/>
      </a:hlink>
      <a:folHlink>
        <a:srgbClr val="FFFF00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49</TotalTime>
  <Words>94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Traînée de condensation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Béatrice ENGEL</dc:creator>
  <cp:lastModifiedBy>Béatrice ENGEL</cp:lastModifiedBy>
  <cp:revision>5</cp:revision>
  <dcterms:created xsi:type="dcterms:W3CDTF">2021-01-26T14:33:46Z</dcterms:created>
  <dcterms:modified xsi:type="dcterms:W3CDTF">2021-01-26T15:22:48Z</dcterms:modified>
</cp:coreProperties>
</file>